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JM2iWe1abPpbJlX80uHEaX94f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438FC-BE78-4E42-BAE6-90A30FEC493B}">
  <a:tblStyle styleId="{E1B438FC-BE78-4E42-BAE6-90A30FEC493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0F0F0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F0F0F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splitting of our data into training and testing datasets. *** TIME SERIES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is our base line. We use it because: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/>
              <a:t>State of the art machine learning model that requires virtually no tunnint and usually delievers good results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/>
              <a:t>Commonly used method of choice across our research – a large scale machine learning application on monthly stock marter data</a:t>
            </a:r>
            <a:endParaRPr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is a powerful benchmark for any innovative machine learning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chosen because good for time series data</a:t>
            </a:r>
            <a:endParaRPr/>
          </a:p>
        </p:txBody>
      </p:sp>
      <p:sp>
        <p:nvSpPr>
          <p:cNvPr id="208" name="Google Shape;20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91aa0dea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691aa0dea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e691aa0dea_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Sharpe Ratio here</a:t>
            </a:r>
            <a:endParaRPr/>
          </a:p>
        </p:txBody>
      </p:sp>
      <p:sp>
        <p:nvSpPr>
          <p:cNvPr id="239" name="Google Shape;2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oscillation in the accuracy and loss from 2020.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fix: decrease learning rate, more data, larger dropout rate, tune hyperparamters</a:t>
            </a:r>
            <a:endParaRPr/>
          </a:p>
        </p:txBody>
      </p:sp>
      <p:sp>
        <p:nvSpPr>
          <p:cNvPr id="247" name="Google Shape;24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Perofrmance of our model against out benchmark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RF predictions are a bit off – LSTM is more accurate; percentage return </a:t>
            </a:r>
            <a:endParaRPr/>
          </a:p>
        </p:txBody>
      </p:sp>
      <p:sp>
        <p:nvSpPr>
          <p:cNvPr id="254" name="Google Shape;25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gain LSTM to RF</a:t>
            </a:r>
            <a:endParaRPr/>
          </a:p>
        </p:txBody>
      </p:sp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open and close values of a stock are used to train the model. The dates is used as an index for the output values. We return the long and short (how do we get these exactly?)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Mean of long &amp; short.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Sharpe ratio- average return minus risk-free return divided by stdev of return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this with 5</a:t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Shows how stocks are pretty much stable throughout a day, there isn’t drastic change over one day. It usually takes years to see big rises/dips in stock prices. In order to get a more accurate prediction, we had to use more data which is why we chose 10 years of historical stock data for our predictions. (sanity check)</a:t>
            </a:r>
            <a:endParaRPr/>
          </a:p>
        </p:txBody>
      </p:sp>
      <p:sp>
        <p:nvSpPr>
          <p:cNvPr id="177" name="Google Shape;17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hyperlink" Target="https://www.kdnuggets.com/2018/11/keras-long-short-term-memory-lstm-model-predict-stock-prices.html" TargetMode="External"/><Relationship Id="rId10" Type="http://schemas.openxmlformats.org/officeDocument/2006/relationships/hyperlink" Target="https://www.investopedia.com/terms/s/stockmarket.asp" TargetMode="External"/><Relationship Id="rId9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www.dezyre.com/recipes/what-is-difference-between-gru-and-lstm-explain-with-example" TargetMode="External"/><Relationship Id="rId6" Type="http://schemas.openxmlformats.org/officeDocument/2006/relationships/hyperlink" Target="https://www.thebalance.com/how-do-stocks-and-stock-investing-affect-the-u-s-economy-3306179" TargetMode="External"/><Relationship Id="rId7" Type="http://schemas.openxmlformats.org/officeDocument/2006/relationships/hyperlink" Target="https://eprints.soton.ac.uk/437785/1/FEMIB_2020_6.pdf" TargetMode="External"/><Relationship Id="rId8" Type="http://schemas.openxmlformats.org/officeDocument/2006/relationships/hyperlink" Target="https://github.com/pushpendughosh/Stock-market-forecasting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jpg"/><Relationship Id="rId10" Type="http://schemas.openxmlformats.org/officeDocument/2006/relationships/image" Target="../media/image31.jpg"/><Relationship Id="rId13" Type="http://schemas.openxmlformats.org/officeDocument/2006/relationships/image" Target="../media/image37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jpg"/><Relationship Id="rId15" Type="http://schemas.openxmlformats.org/officeDocument/2006/relationships/image" Target="../media/image36.png"/><Relationship Id="rId14" Type="http://schemas.openxmlformats.org/officeDocument/2006/relationships/image" Target="../media/image38.jpg"/><Relationship Id="rId5" Type="http://schemas.openxmlformats.org/officeDocument/2006/relationships/image" Target="../media/image30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3">
            <a:alphaModFix/>
          </a:blip>
          <a:srcRect b="285" l="0" r="1" t="0"/>
          <a:stretch/>
        </p:blipFill>
        <p:spPr>
          <a:xfrm>
            <a:off x="1" y="2282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>
            <p:ph type="ctrTitle"/>
          </p:nvPr>
        </p:nvSpPr>
        <p:spPr>
          <a:xfrm>
            <a:off x="1065274" y="1541910"/>
            <a:ext cx="10058400" cy="12733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en-US" sz="7200">
                <a:solidFill>
                  <a:srgbClr val="FFFFFF"/>
                </a:solidFill>
              </a:rPr>
              <a:t>Applications of a Stock Market Predictor </a:t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772377" y="3130400"/>
            <a:ext cx="8644200" cy="2680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Elayne Blancas: Team Manager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Gregory Perez: Programming </a:t>
            </a:r>
            <a:r>
              <a:rPr b="1" i="0" lang="en-US" sz="3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Jonathan </a:t>
            </a: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Zamudio: </a:t>
            </a:r>
            <a:r>
              <a:rPr b="1" i="0" lang="en-US" sz="3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Manager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315778" y="2385004"/>
            <a:ext cx="20589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Top 10 Based on Average Price</a:t>
            </a:r>
            <a:endParaRPr/>
          </a:p>
        </p:txBody>
      </p:sp>
      <p:pic>
        <p:nvPicPr>
          <p:cNvPr descr="Chart, histogram&#10;&#10;Description automatically generated"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628" y="419100"/>
            <a:ext cx="9759372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942" y="419097"/>
            <a:ext cx="9777058" cy="601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type="title"/>
          </p:nvPr>
        </p:nvSpPr>
        <p:spPr>
          <a:xfrm>
            <a:off x="-80603" y="2327272"/>
            <a:ext cx="2495545" cy="2244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Flop 10 Based on Average Price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24" l="0" r="4414" t="0"/>
          <a:stretch/>
        </p:blipFill>
        <p:spPr>
          <a:xfrm>
            <a:off x="4798879" y="145391"/>
            <a:ext cx="7422660" cy="65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>
            <p:ph idx="2" type="body"/>
          </p:nvPr>
        </p:nvSpPr>
        <p:spPr>
          <a:xfrm>
            <a:off x="158786" y="571275"/>
            <a:ext cx="4499324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75"/>
              </a:buClr>
              <a:buSzPts val="4800"/>
              <a:buNone/>
            </a:pPr>
            <a:r>
              <a:rPr b="1" lang="en-US" sz="4800">
                <a:solidFill>
                  <a:srgbClr val="FFAD75"/>
                </a:solidFill>
                <a:latin typeface="Arial"/>
                <a:ea typeface="Arial"/>
                <a:cs typeface="Arial"/>
                <a:sym typeface="Arial"/>
              </a:rPr>
              <a:t>Processing &amp; Splitting Data</a:t>
            </a:r>
            <a:endParaRPr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4">
            <a:alphaModFix/>
          </a:blip>
          <a:srcRect b="0" l="3154" r="7480" t="0"/>
          <a:stretch/>
        </p:blipFill>
        <p:spPr>
          <a:xfrm>
            <a:off x="158786" y="2877027"/>
            <a:ext cx="4499324" cy="302086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10"/>
          <p:cNvSpPr/>
          <p:nvPr/>
        </p:nvSpPr>
        <p:spPr>
          <a:xfrm>
            <a:off x="5165678" y="1739966"/>
            <a:ext cx="5312086" cy="516994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5165678" y="2851401"/>
            <a:ext cx="5312086" cy="516994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165678" y="3758734"/>
            <a:ext cx="5312086" cy="516994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5165678" y="5090064"/>
            <a:ext cx="5312086" cy="312254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 flipH="1" rot="10800000">
            <a:off x="0" y="0"/>
            <a:ext cx="12192000" cy="2371134"/>
          </a:xfrm>
          <a:custGeom>
            <a:rect b="b" l="l" r="r" t="t"/>
            <a:pathLst>
              <a:path extrusionOk="0" h="2515690" w="1219200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>
            <p:ph type="title"/>
          </p:nvPr>
        </p:nvSpPr>
        <p:spPr>
          <a:xfrm>
            <a:off x="838200" y="365125"/>
            <a:ext cx="105156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BFD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EA8BFD"/>
                </a:solidFill>
              </a:rPr>
              <a:t>Which Model Should We Choose?</a:t>
            </a:r>
            <a:endParaRPr/>
          </a:p>
        </p:txBody>
      </p:sp>
      <p:graphicFrame>
        <p:nvGraphicFramePr>
          <p:cNvPr id="213" name="Google Shape;213;p11"/>
          <p:cNvGraphicFramePr/>
          <p:nvPr/>
        </p:nvGraphicFramePr>
        <p:xfrm>
          <a:off x="704638" y="2053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{E1B438FC-BE78-4E42-BAE6-90A30FEC493B}</a:tableStyleId>
              </a:tblPr>
              <a:tblGrid>
                <a:gridCol w="2716650"/>
                <a:gridCol w="4037750"/>
                <a:gridCol w="4168075"/>
              </a:tblGrid>
              <a:tr h="309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Models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Advantages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Disadvantages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552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Regressor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ability to tackle complex nonlinear patterns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Sensitive to outliers;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strong assumptions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79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K Nearest Neighbor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Good against noisy data;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 for large training datasets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nearest neighbors must be predetermined;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computationally expensive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552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Recurrent Neural Network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Useful for showing time relationships between input/output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Difficult to train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552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Can provide optimal global solution;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 predictive accuracy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Sensitive to outliers;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sensitive to parameter selections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79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Various decision trees;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automatically handles missing values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Uses more computational power and resources;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requires more time to train</a:t>
                      </a:r>
                      <a:endParaRPr/>
                    </a:p>
                  </a:txBody>
                  <a:tcPr marT="36000" marB="36000" marR="71975" marL="71975"/>
                </a:tc>
              </a:tr>
              <a:tr h="79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Long Short-Term Memory (LSTM)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Self-learning processes to analyze interactions and patterns;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good at remembering information</a:t>
                      </a:r>
                      <a:endParaRPr/>
                    </a:p>
                  </a:txBody>
                  <a:tcPr marT="36000" marB="36000" marR="71975" marL="71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Lacks mechanism to index memory while writing and reading data</a:t>
                      </a:r>
                      <a:endParaRPr/>
                    </a:p>
                  </a:txBody>
                  <a:tcPr marT="36000" marB="36000" marR="71975" marL="71975"/>
                </a:tc>
              </a:tr>
            </a:tbl>
          </a:graphicData>
        </a:graphic>
      </p:graphicFrame>
      <p:sp>
        <p:nvSpPr>
          <p:cNvPr id="214" name="Google Shape;214;p11"/>
          <p:cNvSpPr/>
          <p:nvPr/>
        </p:nvSpPr>
        <p:spPr>
          <a:xfrm>
            <a:off x="704638" y="4980141"/>
            <a:ext cx="10922474" cy="1763732"/>
          </a:xfrm>
          <a:prstGeom prst="rect">
            <a:avLst/>
          </a:prstGeom>
          <a:noFill/>
          <a:ln cap="flat" cmpd="sng" w="76200">
            <a:solidFill>
              <a:srgbClr val="EA8B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A8B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691aa0dea_4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Model Architecture</a:t>
            </a:r>
            <a:endParaRPr/>
          </a:p>
        </p:txBody>
      </p:sp>
      <p:sp>
        <p:nvSpPr>
          <p:cNvPr id="221" name="Google Shape;221;ge691aa0dea_4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Explain 240 (sequence of feature data) and 3 (features)</a:t>
            </a:r>
            <a:endParaRPr/>
          </a:p>
        </p:txBody>
      </p:sp>
      <p:pic>
        <p:nvPicPr>
          <p:cNvPr id="222" name="Google Shape;222;ge691aa0dea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75" y="2563750"/>
            <a:ext cx="100774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5"/>
          <p:cNvSpPr txBox="1"/>
          <p:nvPr>
            <p:ph type="title"/>
          </p:nvPr>
        </p:nvSpPr>
        <p:spPr>
          <a:xfrm>
            <a:off x="565181" y="1535877"/>
            <a:ext cx="5465523" cy="32659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accent2"/>
                </a:solidFill>
              </a:rPr>
              <a:t>Results </a:t>
            </a:r>
            <a:br>
              <a:rPr b="1" lang="en-US" sz="6000">
                <a:solidFill>
                  <a:schemeClr val="accent2"/>
                </a:solidFill>
              </a:rPr>
            </a:br>
            <a:r>
              <a:rPr b="1" lang="en-US" sz="6000">
                <a:solidFill>
                  <a:schemeClr val="accent2"/>
                </a:solidFill>
              </a:rPr>
              <a:t>and </a:t>
            </a:r>
            <a:br>
              <a:rPr b="1" lang="en-US" sz="6000">
                <a:solidFill>
                  <a:schemeClr val="accent2"/>
                </a:solidFill>
              </a:rPr>
            </a:br>
            <a:r>
              <a:rPr b="1" lang="en-US" sz="6000">
                <a:solidFill>
                  <a:schemeClr val="accent2"/>
                </a:solidFill>
              </a:rPr>
              <a:t>Analysis </a:t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7103994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231" name="Google Shape;231;p15"/>
          <p:cNvPicPr preferRelativeResize="0"/>
          <p:nvPr/>
        </p:nvPicPr>
        <p:blipFill rotWithShape="1">
          <a:blip r:embed="rId3">
            <a:alphaModFix/>
          </a:blip>
          <a:srcRect b="-1" l="18890" r="14609" t="0"/>
          <a:stretch/>
        </p:blipFill>
        <p:spPr>
          <a:xfrm>
            <a:off x="6595884" y="579740"/>
            <a:ext cx="5178249" cy="5178249"/>
          </a:xfrm>
          <a:custGeom>
            <a:rect b="b" l="l" r="r" t="t"/>
            <a:pathLst>
              <a:path extrusionOk="0" h="3741748" w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2" name="Google Shape;232;p15"/>
          <p:cNvSpPr/>
          <p:nvPr/>
        </p:nvSpPr>
        <p:spPr>
          <a:xfrm>
            <a:off x="10567336" y="0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604059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1064382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1031203" y="259249"/>
            <a:ext cx="5003153" cy="1066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5589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185589"/>
                </a:solidFill>
              </a:rPr>
              <a:t>Calculations</a:t>
            </a:r>
            <a:endParaRPr/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3">
            <a:alphaModFix/>
          </a:blip>
          <a:srcRect b="0" l="27016" r="27016" t="0"/>
          <a:stretch/>
        </p:blipFill>
        <p:spPr>
          <a:xfrm>
            <a:off x="6595089" y="10"/>
            <a:ext cx="55944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3" name="Google Shape;243;p7"/>
          <p:cNvSpPr txBox="1"/>
          <p:nvPr>
            <p:ph idx="1" type="body"/>
          </p:nvPr>
        </p:nvSpPr>
        <p:spPr>
          <a:xfrm>
            <a:off x="212380" y="1752444"/>
            <a:ext cx="6066384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-29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729" y="1161226"/>
            <a:ext cx="10710542" cy="52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3546475" y="277625"/>
            <a:ext cx="61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Training</a:t>
            </a:r>
            <a:r>
              <a:rPr lang="en-US" sz="3200">
                <a:solidFill>
                  <a:schemeClr val="dk1"/>
                </a:solidFill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Performance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84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258" name="Google Shape;2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1814547"/>
            <a:ext cx="5129784" cy="324296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/>
          <p:nvPr/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84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260" name="Google Shape;2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1034" y="1832355"/>
            <a:ext cx="5129784" cy="31932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/>
          <p:nvPr/>
        </p:nvSpPr>
        <p:spPr>
          <a:xfrm flipH="1">
            <a:off x="1233300" y="848625"/>
            <a:ext cx="25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Difference: .373%</a:t>
            </a:r>
            <a:endParaRPr/>
          </a:p>
        </p:txBody>
      </p:sp>
      <p:sp>
        <p:nvSpPr>
          <p:cNvPr id="262" name="Google Shape;262;p18"/>
          <p:cNvSpPr txBox="1"/>
          <p:nvPr/>
        </p:nvSpPr>
        <p:spPr>
          <a:xfrm>
            <a:off x="6769200" y="888075"/>
            <a:ext cx="30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Average Difference: 8.35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20"/>
          <p:cNvGrpSpPr/>
          <p:nvPr/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270" name="Google Shape;270;p20"/>
            <p:cNvCxnSpPr/>
            <p:nvPr/>
          </p:nvCxnSpPr>
          <p:spPr>
            <a:xfrm rot="10800000">
              <a:off x="329184" y="5777809"/>
              <a:ext cx="523824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p20"/>
            <p:cNvSpPr/>
            <p:nvPr/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20"/>
          <p:cNvSpPr/>
          <p:nvPr/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, histogram&#10;&#10;Description automatically generated" id="273" name="Google Shape;2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7013"/>
            <a:ext cx="12192000" cy="546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6E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1293813" y="3968749"/>
            <a:ext cx="3290887" cy="245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/>
              <a:t>Stock Market</a:t>
            </a:r>
            <a:endParaRPr/>
          </a:p>
        </p:txBody>
      </p:sp>
      <p:pic>
        <p:nvPicPr>
          <p:cNvPr descr="A picture containing text&#10;&#10;Description automatically generated" id="110" name="Google Shape;110;p2"/>
          <p:cNvPicPr preferRelativeResize="0"/>
          <p:nvPr/>
        </p:nvPicPr>
        <p:blipFill rotWithShape="1">
          <a:blip r:embed="rId3">
            <a:alphaModFix/>
          </a:blip>
          <a:srcRect b="28797" l="0" r="0" t="24913"/>
          <a:stretch/>
        </p:blipFill>
        <p:spPr>
          <a:xfrm>
            <a:off x="20" y="10"/>
            <a:ext cx="12191980" cy="3710603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5030792" y="3968750"/>
            <a:ext cx="6680195" cy="245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i="0" lang="en-US" sz="3200"/>
              <a:t>How does it work?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lang="en-US" sz="3200"/>
              <a:t>What is day trading?</a:t>
            </a:r>
            <a:endParaRPr i="0"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-up of hands shaking&#10;&#10;Description automatically generated with medium confidence" id="279" name="Google Shape;279;p23"/>
          <p:cNvPicPr preferRelativeResize="0"/>
          <p:nvPr/>
        </p:nvPicPr>
        <p:blipFill rotWithShape="1">
          <a:blip r:embed="rId3">
            <a:alphaModFix/>
          </a:blip>
          <a:srcRect b="0" l="5889" r="23011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 txBox="1"/>
          <p:nvPr>
            <p:ph type="title"/>
          </p:nvPr>
        </p:nvSpPr>
        <p:spPr>
          <a:xfrm>
            <a:off x="630391" y="1059370"/>
            <a:ext cx="4023360" cy="7008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/>
              <a:t>Conclusion</a:t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190500" y="2281502"/>
            <a:ext cx="5715000" cy="3888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stock market predictor uses Random Forest as a baseline for our LSTM model producing a 60% - 70% training accuracy.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predictor would advise for a long investment on either Comcast Company or Adobe, and a short investment on either Procter &amp; Gamble Company or Salesforce. </a:t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future work would be to include sentimental analysis, web scraping, and Beautiful Soup.</a:t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 game&#10;&#10;Description automatically generated with low confidence" id="290" name="Google Shape;290;p24"/>
          <p:cNvPicPr preferRelativeResize="0"/>
          <p:nvPr/>
        </p:nvPicPr>
        <p:blipFill rotWithShape="1">
          <a:blip r:embed="rId3">
            <a:alphaModFix/>
          </a:blip>
          <a:srcRect b="0" l="0" r="1333" t="0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641099" y="585274"/>
            <a:ext cx="7036051" cy="5492212"/>
          </a:xfrm>
          <a:custGeom>
            <a:rect b="b" l="l" r="r" t="t"/>
            <a:pathLst>
              <a:path extrusionOk="0" h="5492212" w="7036051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" dir="5400000" dist="25400">
              <a:srgbClr val="000000">
                <a:alpha val="2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641099" y="585274"/>
            <a:ext cx="7036051" cy="5492212"/>
          </a:xfrm>
          <a:custGeom>
            <a:rect b="b" l="l" r="r" t="t"/>
            <a:pathLst>
              <a:path extrusionOk="0" h="5492212" w="7036051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/>
          <p:nvPr>
            <p:ph type="title"/>
          </p:nvPr>
        </p:nvSpPr>
        <p:spPr>
          <a:xfrm>
            <a:off x="1128828" y="1021400"/>
            <a:ext cx="5886449" cy="121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/>
              <a:t>Resources</a:t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3305249" y="395108"/>
            <a:ext cx="1707751" cy="428984"/>
          </a:xfrm>
          <a:custGeom>
            <a:rect b="b" l="l" r="r" t="t"/>
            <a:pathLst>
              <a:path extrusionOk="0" h="594531" w="2201784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 txBox="1"/>
          <p:nvPr>
            <p:ph idx="1" type="body"/>
          </p:nvPr>
        </p:nvSpPr>
        <p:spPr>
          <a:xfrm>
            <a:off x="1341954" y="2232875"/>
            <a:ext cx="5751481" cy="3431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https://www.kdnuggets.com/2018/11/keras-long-short-term-memory-lstm-model-predict-stock-prices.html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https://www.dezyre.com/recipes/what-is-difference-between-gru-and-lstm-explain-with-example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https://www.thebalance.com/how-do-stocks-and-stock-investing-affect-the-u-s-economy-3306179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https://eprints.soton.ac.uk/437785/1/FEMIB_2020_6.pdf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https://github.com/pushpendughosh/Stock-market-forecasting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https://colah.github.io/posts/2015-08-Understanding-LSTMs/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400"/>
              <a:buNone/>
            </a:pPr>
            <a:r>
              <a:rPr lang="en-US" sz="14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https://www.investopedia.com/terms/s/stockmarket.asp</a:t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4000"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906" y="888527"/>
            <a:ext cx="22002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1397299" y="5445739"/>
            <a:ext cx="9681882" cy="1490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inyon Script"/>
              <a:buNone/>
            </a:pPr>
            <a:r>
              <a:rPr b="1" lang="en-US" sz="9600">
                <a:solidFill>
                  <a:schemeClr val="lt1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 You</a:t>
            </a:r>
            <a:endParaRPr/>
          </a:p>
        </p:txBody>
      </p:sp>
      <p:pic>
        <p:nvPicPr>
          <p:cNvPr descr="Text&#10;&#10;Description automatically generated" id="303" name="Google Shape;3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097" y="5097417"/>
            <a:ext cx="2938463" cy="1657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 with food and drinks&#10;&#10;Description automatically generated with medium confidence" id="304" name="Google Shape;30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3872" y="394814"/>
            <a:ext cx="2302933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outdoor, person, standing&#10;&#10;Description automatically generated" id="305" name="Google Shape;30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4457" y="3329084"/>
            <a:ext cx="2302933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posing for a photo&#10;&#10;Description automatically generated" id="306" name="Google Shape;30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7274" y="2443042"/>
            <a:ext cx="3795896" cy="2846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posing for a photo&#10;&#10;Description automatically generated" id="307" name="Google Shape;30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945" y="482162"/>
            <a:ext cx="2302933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grass, sky, person&#10;&#10;Description automatically generated" id="308" name="Google Shape;30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2256" y="2695731"/>
            <a:ext cx="1465606" cy="1954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 with laptops and a drink&#10;&#10;Description automatically generated with low confidence" id="309" name="Google Shape;309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85324" y="2455499"/>
            <a:ext cx="2279139" cy="170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lot machine, person, indoor&#10;&#10;Description automatically generated" id="310" name="Google Shape;31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24885" y="96790"/>
            <a:ext cx="2302933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posing for a picture in front of a rock structure&#10;&#10;Description automatically generated with medium confidence" id="311" name="Google Shape;311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15496" y="1269036"/>
            <a:ext cx="2302933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desks with laptops&#10;&#10;Description automatically generated with medium confidence" id="312" name="Google Shape;312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19636" y="3731119"/>
            <a:ext cx="2822946" cy="1509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13" name="Google Shape;313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6793" y="5172907"/>
            <a:ext cx="2200018" cy="146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 rot="-4995211">
            <a:off x="675639" y="775849"/>
            <a:ext cx="2987899" cy="2987899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 txBox="1"/>
          <p:nvPr>
            <p:ph type="title"/>
          </p:nvPr>
        </p:nvSpPr>
        <p:spPr>
          <a:xfrm>
            <a:off x="984220" y="832686"/>
            <a:ext cx="4684086" cy="3743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</a:rPr>
              <a:t>Questions </a:t>
            </a:r>
            <a:br>
              <a:rPr b="1" lang="en-US" sz="7200">
                <a:solidFill>
                  <a:schemeClr val="lt1"/>
                </a:solidFill>
              </a:rPr>
            </a:br>
            <a:r>
              <a:rPr b="1" lang="en-US" sz="7200">
                <a:solidFill>
                  <a:schemeClr val="lt1"/>
                </a:solidFill>
              </a:rPr>
              <a:t>&amp;</a:t>
            </a:r>
            <a:br>
              <a:rPr b="1" lang="en-US" sz="7200">
                <a:solidFill>
                  <a:schemeClr val="lt1"/>
                </a:solidFill>
              </a:rPr>
            </a:br>
            <a:r>
              <a:rPr b="1" lang="en-US" sz="7200">
                <a:solidFill>
                  <a:schemeClr val="lt1"/>
                </a:solidFill>
              </a:rPr>
              <a:t>Answers</a:t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2" l="0" r="2" t="0"/>
          <a:stretch/>
        </p:blipFill>
        <p:spPr>
          <a:xfrm>
            <a:off x="6520859" y="795510"/>
            <a:ext cx="5137520" cy="5137520"/>
          </a:xfrm>
          <a:custGeom>
            <a:rect b="b" l="l" r="r" t="t"/>
            <a:pathLst>
              <a:path extrusionOk="0" h="3741748" w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3" name="Google Shape;323;p26"/>
          <p:cNvSpPr/>
          <p:nvPr/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64705"/>
          </a:schemeClr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874" l="19446" r="20379" t="0"/>
          <a:stretch/>
        </p:blipFill>
        <p:spPr>
          <a:xfrm>
            <a:off x="8903744" y="4192906"/>
            <a:ext cx="3288256" cy="26650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type="title"/>
          </p:nvPr>
        </p:nvSpPr>
        <p:spPr>
          <a:xfrm>
            <a:off x="746760" y="274320"/>
            <a:ext cx="10515600" cy="1051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A2832"/>
              </a:buClr>
              <a:buSzPts val="5000"/>
              <a:buFont typeface="Arial"/>
              <a:buNone/>
            </a:pPr>
            <a:r>
              <a:rPr b="1" lang="en-US" sz="5000">
                <a:solidFill>
                  <a:srgbClr val="CA2832"/>
                </a:solidFill>
              </a:rPr>
              <a:t>Two Truths and One Lie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55027" y="1611313"/>
            <a:ext cx="10859453" cy="4592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$"/>
            </a:pPr>
            <a:r>
              <a:rPr b="0" i="0" lang="en-US" sz="4000"/>
              <a:t>Stocks indicate how valuable investors think a company is.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$"/>
            </a:pPr>
            <a:r>
              <a:rPr b="0" i="0" lang="en-US" sz="4000"/>
              <a:t>The stock market is the </a:t>
            </a:r>
            <a:r>
              <a:rPr lang="en-US" sz="4000"/>
              <a:t>e</a:t>
            </a:r>
            <a:r>
              <a:rPr b="0" i="0" lang="en-US" sz="4000"/>
              <a:t>conomy.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$"/>
            </a:pPr>
            <a:r>
              <a:rPr b="0" i="0" lang="en-US" sz="4000"/>
              <a:t>Stocks provide the capital for companies to gain a competitive advantage.</a:t>
            </a:r>
            <a:endParaRPr sz="4000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>
            <p:ph type="title"/>
          </p:nvPr>
        </p:nvSpPr>
        <p:spPr>
          <a:xfrm>
            <a:off x="589560" y="290417"/>
            <a:ext cx="4828417" cy="169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C000"/>
                </a:solidFill>
              </a:rPr>
              <a:t>Background Information</a:t>
            </a:r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665085" y="2604686"/>
            <a:ext cx="4728747" cy="2459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S&amp;P 500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Short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Sharpe Ratio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Risk Return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Trends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hape&#10;&#10;Description automatically generated" id="133" name="Google Shape;133;p4"/>
          <p:cNvPicPr preferRelativeResize="0"/>
          <p:nvPr/>
        </p:nvPicPr>
        <p:blipFill rotWithShape="1">
          <a:blip r:embed="rId3">
            <a:alphaModFix/>
          </a:blip>
          <a:srcRect b="2" l="3534" r="4140" t="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99 problems but a stock ain’t one</a:t>
            </a:r>
            <a:endParaRPr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Have a stock portfolio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Make performance predictions</a:t>
            </a:r>
            <a:r>
              <a:rPr lang="en-US"/>
              <a:t> based on sequences of stock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Implement investment strategy using predictions: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 long on the top 10 companies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 short on the flop 10 companies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hydrozoan&#10;&#10;Description automatically generated" id="146" name="Google Shape;146;p6"/>
          <p:cNvPicPr preferRelativeResize="0"/>
          <p:nvPr/>
        </p:nvPicPr>
        <p:blipFill rotWithShape="1">
          <a:blip r:embed="rId3">
            <a:alphaModFix amt="35000"/>
          </a:blip>
          <a:srcRect b="11987" l="0" r="10906" t="3743"/>
          <a:stretch/>
        </p:blipFill>
        <p:spPr>
          <a:xfrm>
            <a:off x="502956" y="274325"/>
            <a:ext cx="10789920" cy="64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>
            <p:ph type="title"/>
          </p:nvPr>
        </p:nvSpPr>
        <p:spPr>
          <a:xfrm>
            <a:off x="340361" y="872822"/>
            <a:ext cx="3205478" cy="472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Applications of Our Stock Market Predictor </a:t>
            </a:r>
            <a:endParaRPr/>
          </a:p>
        </p:txBody>
      </p:sp>
      <p:cxnSp>
        <p:nvCxnSpPr>
          <p:cNvPr id="148" name="Google Shape;148;p6"/>
          <p:cNvCxnSpPr/>
          <p:nvPr/>
        </p:nvCxnSpPr>
        <p:spPr>
          <a:xfrm>
            <a:off x="4653372" y="2286000"/>
            <a:ext cx="0" cy="2286000"/>
          </a:xfrm>
          <a:prstGeom prst="straightConnector1">
            <a:avLst/>
          </a:prstGeom>
          <a:noFill/>
          <a:ln cap="flat" cmpd="sng" w="158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9" name="Google Shape;149;p6"/>
          <p:cNvGrpSpPr/>
          <p:nvPr/>
        </p:nvGrpSpPr>
        <p:grpSpPr>
          <a:xfrm>
            <a:off x="7944423" y="209855"/>
            <a:ext cx="3689429" cy="6611008"/>
            <a:chOff x="497165" y="6655"/>
            <a:chExt cx="3689429" cy="6611008"/>
          </a:xfrm>
        </p:grpSpPr>
        <p:sp>
          <p:nvSpPr>
            <p:cNvPr id="150" name="Google Shape;150;p6"/>
            <p:cNvSpPr/>
            <p:nvPr/>
          </p:nvSpPr>
          <p:spPr>
            <a:xfrm>
              <a:off x="963645" y="6655"/>
              <a:ext cx="763330" cy="7633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97165" y="1234205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497165" y="1234205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predict whether an individual stock will either overperform or underperform</a:t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2956784" y="6655"/>
              <a:ext cx="763330" cy="7633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490305" y="1234205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 txBox="1"/>
            <p:nvPr/>
          </p:nvSpPr>
          <p:spPr>
            <a:xfrm>
              <a:off x="2490305" y="1234205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calculate the long and short gains of the portfolio’s stocks</a:t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960214" y="3524196"/>
              <a:ext cx="763330" cy="7633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1493735" y="4751746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 txBox="1"/>
            <p:nvPr/>
          </p:nvSpPr>
          <p:spPr>
            <a:xfrm>
              <a:off x="1493735" y="4751746"/>
              <a:ext cx="1696289" cy="1865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obtain the portfolio’s stocks average return and Sharpe Ratio 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type="title"/>
          </p:nvPr>
        </p:nvSpPr>
        <p:spPr>
          <a:xfrm>
            <a:off x="154365" y="-22518"/>
            <a:ext cx="11391676" cy="1821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DBC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0E6DBC"/>
                </a:solidFill>
              </a:rPr>
              <a:t>Data Acquisition</a:t>
            </a:r>
            <a:endParaRPr/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17307" r="17307" t="0"/>
          <a:stretch/>
        </p:blipFill>
        <p:spPr>
          <a:xfrm>
            <a:off x="68647" y="1596647"/>
            <a:ext cx="5283866" cy="4878248"/>
          </a:xfrm>
          <a:custGeom>
            <a:rect b="b" l="l" r="r" t="t"/>
            <a:pathLst>
              <a:path extrusionOk="0" h="4210442" w="5283866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5" name="Google Shape;165;p8"/>
          <p:cNvSpPr txBox="1"/>
          <p:nvPr>
            <p:ph idx="1" type="body"/>
          </p:nvPr>
        </p:nvSpPr>
        <p:spPr>
          <a:xfrm>
            <a:off x="5682344" y="1955799"/>
            <a:ext cx="6210966" cy="451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Used yfinance API to obtain a decade of daily historical stock data from Yahoo Finance for the top 30 S&amp;P 500 companies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Labels include date, open, and close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>
            <p:ph type="title"/>
          </p:nvPr>
        </p:nvSpPr>
        <p:spPr>
          <a:xfrm>
            <a:off x="242088" y="633867"/>
            <a:ext cx="69995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1D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0001D1"/>
                </a:solidFill>
              </a:rPr>
              <a:t>Exploratory Data Analysis</a:t>
            </a:r>
            <a:br>
              <a:rPr b="1" lang="en-US" sz="5400">
                <a:solidFill>
                  <a:srgbClr val="0001D1"/>
                </a:solidFill>
              </a:rPr>
            </a:br>
            <a:endParaRPr b="1" sz="5400">
              <a:solidFill>
                <a:srgbClr val="0001D1"/>
              </a:solidFill>
            </a:endParaRPr>
          </a:p>
        </p:txBody>
      </p:sp>
      <p:sp>
        <p:nvSpPr>
          <p:cNvPr id="172" name="Google Shape;172;p9"/>
          <p:cNvSpPr txBox="1"/>
          <p:nvPr>
            <p:ph idx="1" type="body"/>
          </p:nvPr>
        </p:nvSpPr>
        <p:spPr>
          <a:xfrm>
            <a:off x="799740" y="1842177"/>
            <a:ext cx="6116711" cy="4296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Data is non-negative stock values with no upper bound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It includes weekdays and non holidays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</p:txBody>
      </p:sp>
      <p:pic>
        <p:nvPicPr>
          <p:cNvPr descr="A close-up of a graph&#10;&#10;Description automatically generated with medium confidence" id="173" name="Google Shape;173;p9"/>
          <p:cNvPicPr preferRelativeResize="0"/>
          <p:nvPr/>
        </p:nvPicPr>
        <p:blipFill rotWithShape="1">
          <a:blip r:embed="rId3">
            <a:alphaModFix/>
          </a:blip>
          <a:srcRect b="1" l="60075" r="9494" t="0"/>
          <a:stretch/>
        </p:blipFill>
        <p:spPr>
          <a:xfrm>
            <a:off x="7716191" y="10"/>
            <a:ext cx="4466750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668" y="444500"/>
            <a:ext cx="9892332" cy="5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-131380" y="2053239"/>
            <a:ext cx="2431048" cy="319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30 S&amp;P 500 Companies Actual Open/Close from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2018-2021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2021-07-09T20:16:34Z</dcterms:created>
  <dc:creator>Elayne Blancas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0x0101007108D442D6CE984B95DABD8C41E01CF4</vt:lpwstr>
  </property>
</Properties>
</file>